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Lst>
  <p:sldSz cy="10058400" cx="7772400"/>
  <p:notesSz cx="6858000" cy="9144000"/>
  <p:embeddedFontLst>
    <p:embeddedFont>
      <p:font typeface="Halant"/>
      <p:regular r:id="rId12"/>
      <p:bold r:id="rId13"/>
    </p:embeddedFont>
    <p:embeddedFont>
      <p:font typeface="Plus Jakarta Sans"/>
      <p:regular r:id="rId14"/>
      <p:bold r:id="rId15"/>
      <p:italic r:id="rId16"/>
      <p:boldItalic r:id="rId17"/>
    </p:embeddedFont>
    <p:embeddedFont>
      <p:font typeface="Inter"/>
      <p:regular r:id="rId18"/>
      <p:bold r:id="rId19"/>
      <p:italic r:id="rId20"/>
      <p:boldItalic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96665B9-0961-4140-98EB-79F40E382C9F}">
  <a:tblStyle styleId="{C96665B9-0961-4140-98EB-79F40E382C9F}"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11" Type="http://schemas.openxmlformats.org/officeDocument/2006/relationships/slide" Target="slides/slide4.xml"/><Relationship Id="rId10" Type="http://schemas.openxmlformats.org/officeDocument/2006/relationships/slide" Target="slides/slide3.xml"/><Relationship Id="rId21" Type="http://schemas.openxmlformats.org/officeDocument/2006/relationships/font" Target="fonts/Inter-boldItalic.fntdata"/><Relationship Id="rId13" Type="http://schemas.openxmlformats.org/officeDocument/2006/relationships/font" Target="fonts/Halant-bold.fntdata"/><Relationship Id="rId12" Type="http://schemas.openxmlformats.org/officeDocument/2006/relationships/font" Target="fonts/Halant-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5" Type="http://schemas.openxmlformats.org/officeDocument/2006/relationships/slideMaster" Target="slideMasters/slideMaster1.xml"/><Relationship Id="rId19" Type="http://schemas.openxmlformats.org/officeDocument/2006/relationships/font" Target="fonts/Inter-bold.fntdata"/><Relationship Id="rId6" Type="http://schemas.openxmlformats.org/officeDocument/2006/relationships/slideMaster" Target="slideMasters/slideMaster2.xml"/><Relationship Id="rId18" Type="http://schemas.openxmlformats.org/officeDocument/2006/relationships/font" Target="fonts/Inter-regular.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429198b9bc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429198b9b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3429198b9bc_0_1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3429198b9bc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3429198b9bc_1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3" name="Google Shape;123;g3429198b9bc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3429198b9bc_0_3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4" name="Google Shape;134;g3429198b9bc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6.png"/><Relationship Id="rId5"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6.png"/><Relationship Id="rId5"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Contextualization &amp; Causation</a:t>
            </a:r>
            <a:endParaRPr>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Battle of Adwa</a:t>
            </a:r>
            <a:endParaRPr sz="1900">
              <a:solidFill>
                <a:schemeClr val="dk1"/>
              </a:solidFill>
              <a:latin typeface="Plus Jakarta Sans"/>
              <a:ea typeface="Plus Jakarta Sans"/>
              <a:cs typeface="Plus Jakarta Sans"/>
              <a:sym typeface="Plus Jakarta Sans"/>
            </a:endParaRPr>
          </a:p>
        </p:txBody>
      </p:sp>
      <p:sp>
        <p:nvSpPr>
          <p:cNvPr id="100" name="Google Shape;100;p25"/>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1" name="Google Shape;101;p25"/>
          <p:cNvPicPr preferRelativeResize="0"/>
          <p:nvPr/>
        </p:nvPicPr>
        <p:blipFill>
          <a:blip r:embed="rId3">
            <a:alphaModFix/>
          </a:blip>
          <a:stretch>
            <a:fillRect/>
          </a:stretch>
        </p:blipFill>
        <p:spPr>
          <a:xfrm>
            <a:off x="390131" y="9513171"/>
            <a:ext cx="431174" cy="431174"/>
          </a:xfrm>
          <a:prstGeom prst="rect">
            <a:avLst/>
          </a:prstGeom>
          <a:noFill/>
          <a:ln>
            <a:noFill/>
          </a:ln>
        </p:spPr>
      </p:pic>
      <p:sp>
        <p:nvSpPr>
          <p:cNvPr id="102" name="Google Shape;102;p25"/>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216272" y="154797"/>
            <a:ext cx="1056536" cy="438114"/>
          </a:xfrm>
          <a:prstGeom prst="rect">
            <a:avLst/>
          </a:prstGeom>
          <a:noFill/>
          <a:ln>
            <a:noFill/>
          </a:ln>
        </p:spPr>
      </p:pic>
      <p:sp>
        <p:nvSpPr>
          <p:cNvPr id="104" name="Google Shape;104;p25"/>
          <p:cNvSpPr txBox="1"/>
          <p:nvPr/>
        </p:nvSpPr>
        <p:spPr>
          <a:xfrm>
            <a:off x="344700" y="1264425"/>
            <a:ext cx="4143300" cy="18162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In the late 19th century, the European powers ran roughshod over Africa, brutally colonizing one country after another. Italy, for its part, targeted Ethiopia. But when its troops attacked on March 1, 1896, near the town of Adwa, they were overpowered by a large and well-armed Ethiopian force. In winning this pivotal victory, Ethiopia not only secured its own independence, but also inspired the anti-colonialist movement… </a:t>
            </a:r>
            <a:endParaRPr sz="1200">
              <a:solidFill>
                <a:schemeClr val="dk1"/>
              </a:solidFill>
              <a:latin typeface="Inter"/>
              <a:ea typeface="Inter"/>
              <a:cs typeface="Inter"/>
              <a:sym typeface="Inter"/>
            </a:endParaRPr>
          </a:p>
          <a:p>
            <a:pPr indent="0" lvl="0" marL="0" rtl="0" algn="l">
              <a:spcBef>
                <a:spcPts val="800"/>
              </a:spcBef>
              <a:spcAft>
                <a:spcPts val="0"/>
              </a:spcAft>
              <a:buNone/>
            </a:pPr>
            <a:r>
              <a:rPr lang="en" sz="1200">
                <a:solidFill>
                  <a:schemeClr val="dk1"/>
                </a:solidFill>
                <a:latin typeface="Inter"/>
                <a:ea typeface="Inter"/>
                <a:cs typeface="Inter"/>
                <a:sym typeface="Inter"/>
              </a:rPr>
              <a:t>A relative newcomer to the game, Italy began its colonial military exploits in 1885, when, with Britain’s encouragement, it occupied the Red Sea port of</a:t>
            </a:r>
            <a:endParaRPr sz="1200">
              <a:solidFill>
                <a:schemeClr val="dk1"/>
              </a:solidFill>
              <a:latin typeface="Inter"/>
              <a:ea typeface="Inter"/>
              <a:cs typeface="Inter"/>
              <a:sym typeface="Inter"/>
            </a:endParaRPr>
          </a:p>
          <a:p>
            <a:pPr indent="0" lvl="0" marL="0" rtl="0" algn="l">
              <a:lnSpc>
                <a:spcPct val="100000"/>
              </a:lnSpc>
              <a:spcBef>
                <a:spcPts val="0"/>
              </a:spcBef>
              <a:spcAft>
                <a:spcPts val="800"/>
              </a:spcAft>
              <a:buNone/>
            </a:pPr>
            <a:r>
              <a:t/>
            </a:r>
            <a:endParaRPr sz="1200">
              <a:solidFill>
                <a:schemeClr val="dk1"/>
              </a:solidFill>
              <a:latin typeface="Inter"/>
              <a:ea typeface="Inter"/>
              <a:cs typeface="Inter"/>
              <a:sym typeface="Inter"/>
            </a:endParaRPr>
          </a:p>
        </p:txBody>
      </p:sp>
      <p:sp>
        <p:nvSpPr>
          <p:cNvPr id="105" name="Google Shape;105;p25"/>
          <p:cNvSpPr txBox="1"/>
          <p:nvPr/>
        </p:nvSpPr>
        <p:spPr>
          <a:xfrm>
            <a:off x="344700" y="3645175"/>
            <a:ext cx="7084200" cy="6054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Massawa. From there, it spread out along the Horn of Africa, establishing the colony of Eritrea—on land formerly controlled by Ethiopia—and occupying much of present-day Somalia as well.</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spcBef>
                <a:spcPts val="800"/>
              </a:spcBef>
              <a:spcAft>
                <a:spcPts val="0"/>
              </a:spcAft>
              <a:buNone/>
            </a:pPr>
            <a:r>
              <a:rPr lang="en" sz="1200">
                <a:solidFill>
                  <a:schemeClr val="dk1"/>
                </a:solidFill>
                <a:latin typeface="Inter"/>
                <a:ea typeface="Inter"/>
                <a:cs typeface="Inter"/>
                <a:sym typeface="Inter"/>
              </a:rPr>
              <a:t>In 1889, Italy signed a treaty with Ethiopia’s emperor, Menelik II, who recognized the Italian claim to Eritrea in exchange for a loan of arms and money. But a major disagreement arose, exacerbated by differences between the Italian and Amharic versions of the text, over whether the treaty had turned Ethiopia into an Italian protectorate, without control of its external affairs. </a:t>
            </a:r>
            <a:endParaRPr sz="1200">
              <a:solidFill>
                <a:schemeClr val="dk1"/>
              </a:solidFill>
              <a:latin typeface="Inter"/>
              <a:ea typeface="Inter"/>
              <a:cs typeface="Inter"/>
              <a:sym typeface="Inter"/>
            </a:endParaRPr>
          </a:p>
          <a:p>
            <a:pPr indent="0" lvl="0" marL="0" rtl="0" algn="l">
              <a:spcBef>
                <a:spcPts val="800"/>
              </a:spcBef>
              <a:spcAft>
                <a:spcPts val="0"/>
              </a:spcAft>
              <a:buNone/>
            </a:pPr>
            <a:r>
              <a:rPr lang="en" sz="1200">
                <a:solidFill>
                  <a:schemeClr val="dk1"/>
                </a:solidFill>
                <a:latin typeface="Inter"/>
                <a:ea typeface="Inter"/>
                <a:cs typeface="Inter"/>
                <a:sym typeface="Inter"/>
              </a:rPr>
              <a:t>Menelik…, a shrewd opponent of European expansionism, prepared to defend their sovereignty. In addition to securing modern weapons, they launched a public relations campaign with the help of several Europeans sympathetic to their cause.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When the fighting broke out on March 1, the Italians and their African auxiliaries quickly found themselves disorganized, highly outnumbered, and exposed in inhospitable terrain. By day’s end, they were in full retreat, leaving behind their artillery and roughly 3,000 prisoners. “[Menelik] outsmarted and outflanked the Italians in every aspect,” Haile says. Many women contributed to the victory, serving as water distributors, medical care providers, prison guards, and morale boosters. Taytu herself commanded her own personal army. </a:t>
            </a:r>
            <a:endParaRPr sz="1200">
              <a:solidFill>
                <a:schemeClr val="dk1"/>
              </a:solidFill>
              <a:latin typeface="Inter"/>
              <a:ea typeface="Inter"/>
              <a:cs typeface="Inter"/>
              <a:sym typeface="Inter"/>
            </a:endParaRPr>
          </a:p>
          <a:p>
            <a:pPr indent="0" lvl="0" marL="0" rtl="0" algn="l">
              <a:spcBef>
                <a:spcPts val="800"/>
              </a:spcBef>
              <a:spcAft>
                <a:spcPts val="0"/>
              </a:spcAft>
              <a:buNone/>
            </a:pPr>
            <a:r>
              <a:rPr lang="en" sz="1200">
                <a:solidFill>
                  <a:schemeClr val="dk1"/>
                </a:solidFill>
                <a:latin typeface="Inter"/>
                <a:ea typeface="Inter"/>
                <a:cs typeface="Inter"/>
                <a:sym typeface="Inter"/>
              </a:rPr>
              <a:t>Overall, the Ethiopians inflicted a casualty rate of up to 70 percent (while also suffering relatively heavy losses). They brought the Italian prisoners back to Addis Ababa, in what Jonas calls a “racial turning of the tables that put whites at the mercy of blacks in significant numbers for the first time”... </a:t>
            </a:r>
            <a:endParaRPr sz="1200">
              <a:solidFill>
                <a:schemeClr val="dk1"/>
              </a:solidFill>
              <a:latin typeface="Inter"/>
              <a:ea typeface="Inter"/>
              <a:cs typeface="Inter"/>
              <a:sym typeface="Inter"/>
            </a:endParaRPr>
          </a:p>
          <a:p>
            <a:pPr indent="0" lvl="0" marL="0" rtl="0" algn="l">
              <a:spcBef>
                <a:spcPts val="800"/>
              </a:spcBef>
              <a:spcAft>
                <a:spcPts val="0"/>
              </a:spcAft>
              <a:buNone/>
            </a:pPr>
            <a:r>
              <a:rPr lang="en" sz="1200">
                <a:solidFill>
                  <a:schemeClr val="dk1"/>
                </a:solidFill>
                <a:latin typeface="Inter"/>
                <a:ea typeface="Inter"/>
                <a:cs typeface="Inter"/>
                <a:sym typeface="Inter"/>
              </a:rPr>
              <a:t>In the aftermath of the battle, Crispi’s government collapsed and Baratieri was put on trial. (He was acquitted.) Moreover, Italy agreed to recognize Ethiopian independence, as did other European powers, which negotiated with Menelik to settle the country’s borders. </a:t>
            </a:r>
            <a:endParaRPr sz="1200">
              <a:solidFill>
                <a:schemeClr val="dk1"/>
              </a:solidFill>
              <a:latin typeface="Inter"/>
              <a:ea typeface="Inter"/>
              <a:cs typeface="Inter"/>
              <a:sym typeface="Inter"/>
            </a:endParaRPr>
          </a:p>
          <a:p>
            <a:pPr indent="0" lvl="0" marL="0" rtl="0" algn="l">
              <a:spcBef>
                <a:spcPts val="800"/>
              </a:spcBef>
              <a:spcAft>
                <a:spcPts val="800"/>
              </a:spcAft>
              <a:buNone/>
            </a:pPr>
            <a:r>
              <a:rPr lang="en" sz="1200">
                <a:solidFill>
                  <a:schemeClr val="dk1"/>
                </a:solidFill>
                <a:latin typeface="Inter"/>
                <a:ea typeface="Inter"/>
                <a:cs typeface="Inter"/>
                <a:sym typeface="Inter"/>
              </a:rPr>
              <a:t>Italian forces later returned under Benito Mussolini and briefly occupied Ethiopia with the help of warplanes and chemical weapons. Nonetheless, Ethiopian resistance endured as a “beacon” for future African independence movements, Haile explains, as well as the concept of Pan-Africanism.</a:t>
            </a:r>
            <a:endParaRPr sz="1200">
              <a:solidFill>
                <a:srgbClr val="333333"/>
              </a:solidFill>
              <a:latin typeface="Halant"/>
              <a:ea typeface="Halant"/>
              <a:cs typeface="Halant"/>
              <a:sym typeface="Halant"/>
            </a:endParaRPr>
          </a:p>
        </p:txBody>
      </p:sp>
      <p:sp>
        <p:nvSpPr>
          <p:cNvPr id="106" name="Google Shape;106;p25"/>
          <p:cNvSpPr txBox="1"/>
          <p:nvPr/>
        </p:nvSpPr>
        <p:spPr>
          <a:xfrm>
            <a:off x="4530050" y="2874125"/>
            <a:ext cx="2898600" cy="7050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  Illustration for </a:t>
            </a:r>
            <a:r>
              <a:rPr i="1" lang="en" sz="1200">
                <a:solidFill>
                  <a:schemeClr val="dk1"/>
                </a:solidFill>
                <a:latin typeface="Halant"/>
                <a:ea typeface="Halant"/>
                <a:cs typeface="Halant"/>
                <a:sym typeface="Halant"/>
              </a:rPr>
              <a:t>The Graphic</a:t>
            </a:r>
            <a:r>
              <a:rPr lang="en" sz="1200">
                <a:solidFill>
                  <a:schemeClr val="dk1"/>
                </a:solidFill>
                <a:latin typeface="Halant"/>
                <a:ea typeface="Halant"/>
                <a:cs typeface="Halant"/>
                <a:sym typeface="Halant"/>
              </a:rPr>
              <a:t>, “The Battle of Adowa, The Last Rally of General Dabormida,” April 11, 1896. Public Domain. </a:t>
            </a:r>
            <a:endParaRPr sz="1200">
              <a:solidFill>
                <a:schemeClr val="dk1"/>
              </a:solidFill>
              <a:latin typeface="Halant"/>
              <a:ea typeface="Halant"/>
              <a:cs typeface="Halant"/>
              <a:sym typeface="Halant"/>
            </a:endParaRPr>
          </a:p>
        </p:txBody>
      </p:sp>
      <p:pic>
        <p:nvPicPr>
          <p:cNvPr id="107" name="Google Shape;107;p25"/>
          <p:cNvPicPr preferRelativeResize="0"/>
          <p:nvPr/>
        </p:nvPicPr>
        <p:blipFill>
          <a:blip r:embed="rId5">
            <a:alphaModFix/>
          </a:blip>
          <a:stretch>
            <a:fillRect/>
          </a:stretch>
        </p:blipFill>
        <p:spPr>
          <a:xfrm>
            <a:off x="4530075" y="783125"/>
            <a:ext cx="2898726" cy="2031375"/>
          </a:xfrm>
          <a:prstGeom prst="rect">
            <a:avLst/>
          </a:prstGeom>
          <a:noFill/>
          <a:ln>
            <a:noFill/>
          </a:ln>
        </p:spPr>
      </p:pic>
      <p:sp>
        <p:nvSpPr>
          <p:cNvPr id="108" name="Google Shape;108;p25"/>
          <p:cNvSpPr txBox="1"/>
          <p:nvPr/>
        </p:nvSpPr>
        <p:spPr>
          <a:xfrm>
            <a:off x="344700" y="788025"/>
            <a:ext cx="4143300" cy="5145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 Jesse Greenspan, “How Ethiopia Beat Back Colonizers in the Battle of Adwa,” HISTORY.com, November 11, 2022.</a:t>
            </a:r>
            <a:endParaRPr sz="1200">
              <a:solidFill>
                <a:schemeClr val="dk1"/>
              </a:solidFill>
              <a:latin typeface="Halant"/>
              <a:ea typeface="Halant"/>
              <a:cs typeface="Halant"/>
              <a:sym typeface="Halant"/>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2" name="Shape 112"/>
        <p:cNvGrpSpPr/>
        <p:nvPr/>
      </p:nvGrpSpPr>
      <p:grpSpPr>
        <a:xfrm>
          <a:off x="0" y="0"/>
          <a:ext cx="0" cy="0"/>
          <a:chOff x="0" y="0"/>
          <a:chExt cx="0" cy="0"/>
        </a:xfrm>
      </p:grpSpPr>
      <p:sp>
        <p:nvSpPr>
          <p:cNvPr id="113" name="Google Shape;113;p26"/>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Contextualization &amp; Causation</a:t>
            </a:r>
            <a:endParaRPr>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Battle of Adwa</a:t>
            </a:r>
            <a:endParaRPr sz="1900">
              <a:solidFill>
                <a:schemeClr val="dk1"/>
              </a:solidFill>
              <a:latin typeface="Plus Jakarta Sans"/>
              <a:ea typeface="Plus Jakarta Sans"/>
              <a:cs typeface="Plus Jakarta Sans"/>
              <a:sym typeface="Plus Jakarta Sans"/>
            </a:endParaRPr>
          </a:p>
        </p:txBody>
      </p:sp>
      <p:sp>
        <p:nvSpPr>
          <p:cNvPr id="114" name="Google Shape;114;p26"/>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5" name="Google Shape;115;p26"/>
          <p:cNvPicPr preferRelativeResize="0"/>
          <p:nvPr/>
        </p:nvPicPr>
        <p:blipFill>
          <a:blip r:embed="rId3">
            <a:alphaModFix/>
          </a:blip>
          <a:stretch>
            <a:fillRect/>
          </a:stretch>
        </p:blipFill>
        <p:spPr>
          <a:xfrm>
            <a:off x="390131" y="9513171"/>
            <a:ext cx="431174" cy="431174"/>
          </a:xfrm>
          <a:prstGeom prst="rect">
            <a:avLst/>
          </a:prstGeom>
          <a:noFill/>
          <a:ln>
            <a:noFill/>
          </a:ln>
        </p:spPr>
      </p:pic>
      <p:sp>
        <p:nvSpPr>
          <p:cNvPr id="116" name="Google Shape;116;p26"/>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7" name="Google Shape;117;p26"/>
          <p:cNvPicPr preferRelativeResize="0"/>
          <p:nvPr/>
        </p:nvPicPr>
        <p:blipFill>
          <a:blip r:embed="rId4">
            <a:alphaModFix/>
          </a:blip>
          <a:stretch>
            <a:fillRect/>
          </a:stretch>
        </p:blipFill>
        <p:spPr>
          <a:xfrm>
            <a:off x="216272" y="154797"/>
            <a:ext cx="1056536" cy="438114"/>
          </a:xfrm>
          <a:prstGeom prst="rect">
            <a:avLst/>
          </a:prstGeom>
          <a:noFill/>
          <a:ln>
            <a:noFill/>
          </a:ln>
        </p:spPr>
      </p:pic>
      <p:sp>
        <p:nvSpPr>
          <p:cNvPr id="118" name="Google Shape;118;p26"/>
          <p:cNvSpPr txBox="1"/>
          <p:nvPr/>
        </p:nvSpPr>
        <p:spPr>
          <a:xfrm>
            <a:off x="457200" y="1155250"/>
            <a:ext cx="68580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After completing the reading, answer the following questions.</a:t>
            </a:r>
            <a:endParaRPr sz="1200">
              <a:solidFill>
                <a:schemeClr val="dk1"/>
              </a:solidFill>
              <a:latin typeface="Halant"/>
              <a:ea typeface="Halant"/>
              <a:cs typeface="Halant"/>
              <a:sym typeface="Halant"/>
            </a:endParaRPr>
          </a:p>
        </p:txBody>
      </p:sp>
      <p:graphicFrame>
        <p:nvGraphicFramePr>
          <p:cNvPr id="119" name="Google Shape;119;p26"/>
          <p:cNvGraphicFramePr/>
          <p:nvPr/>
        </p:nvGraphicFramePr>
        <p:xfrm>
          <a:off x="478100" y="1663650"/>
          <a:ext cx="3000000" cy="3000000"/>
        </p:xfrm>
        <a:graphic>
          <a:graphicData uri="http://schemas.openxmlformats.org/drawingml/2006/table">
            <a:tbl>
              <a:tblPr>
                <a:noFill/>
                <a:tableStyleId>{C96665B9-0961-4140-98EB-79F40E382C9F}</a:tableStyleId>
              </a:tblPr>
              <a:tblGrid>
                <a:gridCol w="3313050"/>
                <a:gridCol w="3313050"/>
              </a:tblGrid>
              <a:tr h="422450">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1. Choose a type of context and explain how it set the stage for the Battle of Adwa. </a:t>
                      </a:r>
                      <a:r>
                        <a:rPr lang="en" sz="1000">
                          <a:solidFill>
                            <a:schemeClr val="dk1"/>
                          </a:solidFill>
                          <a:latin typeface="Inter"/>
                          <a:ea typeface="Inter"/>
                          <a:cs typeface="Inter"/>
                          <a:sym typeface="Inter"/>
                        </a:rPr>
                        <a:t>(Social, Political, Ideological, Geographic, Economic, Cultural)</a:t>
                      </a:r>
                      <a:endParaRPr sz="1000">
                        <a:latin typeface="Inter"/>
                        <a:ea typeface="Inter"/>
                        <a:cs typeface="Inter"/>
                        <a:sym typeface="Inter"/>
                      </a:endParaRPr>
                    </a:p>
                  </a:txBody>
                  <a:tcPr marT="91425" marB="91425" marR="91425" marL="91425" anchor="ctr">
                    <a:solidFill>
                      <a:srgbClr val="D9D9D9"/>
                    </a:solidFill>
                  </a:tcPr>
                </a:tc>
                <a:tc>
                  <a:txBody>
                    <a:bodyPr/>
                    <a:lstStyle/>
                    <a:p>
                      <a:pPr indent="0" lvl="0" marL="0" rtl="0" algn="ctr">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 </a:t>
                      </a:r>
                      <a:r>
                        <a:rPr b="1"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What was the immediate cause of the Battle of Adwa?</a:t>
                      </a:r>
                      <a:endParaRPr sz="1200">
                        <a:latin typeface="Inter"/>
                        <a:ea typeface="Inter"/>
                        <a:cs typeface="Inter"/>
                        <a:sym typeface="Inter"/>
                      </a:endParaRPr>
                    </a:p>
                  </a:txBody>
                  <a:tcPr marT="91425" marB="91425" marR="91425" marL="91425" anchor="ctr">
                    <a:solidFill>
                      <a:srgbClr val="D9D9D9"/>
                    </a:solidFill>
                  </a:tcPr>
                </a:tc>
              </a:tr>
              <a:tr h="2410575">
                <a:tc>
                  <a:txBody>
                    <a:bodyPr/>
                    <a:lstStyle/>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779125">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3. What role did Empress Taytu Betul play in Ethiopia’s resistance against Italy?</a:t>
                      </a:r>
                      <a:endParaRPr sz="12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4. Why was the Battle of Adwa considered a major turning point in the anti-colonialist movement?</a:t>
                      </a:r>
                      <a:endParaRPr sz="12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779125">
                <a:tc>
                  <a:txBody>
                    <a:bodyPr/>
                    <a:lstStyle/>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20" name="Google Shape;120;p26"/>
          <p:cNvSpPr txBox="1"/>
          <p:nvPr/>
        </p:nvSpPr>
        <p:spPr>
          <a:xfrm>
            <a:off x="338625" y="7758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4" name="Shape 124"/>
        <p:cNvGrpSpPr/>
        <p:nvPr/>
      </p:nvGrpSpPr>
      <p:grpSpPr>
        <a:xfrm>
          <a:off x="0" y="0"/>
          <a:ext cx="0" cy="0"/>
          <a:chOff x="0" y="0"/>
          <a:chExt cx="0" cy="0"/>
        </a:xfrm>
      </p:grpSpPr>
      <p:pic>
        <p:nvPicPr>
          <p:cNvPr id="125" name="Google Shape;125;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6" name="Google Shape;126;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7" name="Google Shape;127;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8" name="Google Shape;128;p27"/>
          <p:cNvSpPr txBox="1"/>
          <p:nvPr/>
        </p:nvSpPr>
        <p:spPr>
          <a:xfrm>
            <a:off x="455250" y="795075"/>
            <a:ext cx="68619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Directions: </a:t>
            </a:r>
            <a:r>
              <a:rPr lang="en" sz="1300">
                <a:solidFill>
                  <a:schemeClr val="dk1"/>
                </a:solidFill>
                <a:latin typeface="Halant"/>
                <a:ea typeface="Halant"/>
                <a:cs typeface="Halant"/>
                <a:sym typeface="Halant"/>
              </a:rPr>
              <a:t>As you move through the inside/outside circle, take notes about each of the rebellions. Include details about the causes, key players, and other historical events.</a:t>
            </a:r>
            <a:endParaRPr>
              <a:latin typeface="Halant"/>
              <a:ea typeface="Halant"/>
              <a:cs typeface="Halant"/>
              <a:sym typeface="Halant"/>
            </a:endParaRPr>
          </a:p>
        </p:txBody>
      </p:sp>
      <p:sp>
        <p:nvSpPr>
          <p:cNvPr id="129" name="Google Shape;129;p27"/>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Contextualization &amp; Causation</a:t>
            </a:r>
            <a:endParaRPr>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Rebellions Against Imperialism Worksheet</a:t>
            </a:r>
            <a:endParaRPr sz="1900">
              <a:solidFill>
                <a:schemeClr val="dk1"/>
              </a:solidFill>
              <a:latin typeface="Plus Jakarta Sans"/>
              <a:ea typeface="Plus Jakarta Sans"/>
              <a:cs typeface="Plus Jakarta Sans"/>
              <a:sym typeface="Plus Jakarta Sans"/>
            </a:endParaRPr>
          </a:p>
        </p:txBody>
      </p:sp>
      <p:pic>
        <p:nvPicPr>
          <p:cNvPr id="130" name="Google Shape;130;p27"/>
          <p:cNvPicPr preferRelativeResize="0"/>
          <p:nvPr/>
        </p:nvPicPr>
        <p:blipFill>
          <a:blip r:embed="rId4">
            <a:alphaModFix/>
          </a:blip>
          <a:stretch>
            <a:fillRect/>
          </a:stretch>
        </p:blipFill>
        <p:spPr>
          <a:xfrm>
            <a:off x="216272" y="154797"/>
            <a:ext cx="1056536" cy="438114"/>
          </a:xfrm>
          <a:prstGeom prst="rect">
            <a:avLst/>
          </a:prstGeom>
          <a:noFill/>
          <a:ln>
            <a:noFill/>
          </a:ln>
        </p:spPr>
      </p:pic>
      <p:graphicFrame>
        <p:nvGraphicFramePr>
          <p:cNvPr id="131" name="Google Shape;131;p27"/>
          <p:cNvGraphicFramePr/>
          <p:nvPr/>
        </p:nvGraphicFramePr>
        <p:xfrm>
          <a:off x="976500" y="1515325"/>
          <a:ext cx="3000000" cy="3000000"/>
        </p:xfrm>
        <a:graphic>
          <a:graphicData uri="http://schemas.openxmlformats.org/drawingml/2006/table">
            <a:tbl>
              <a:tblPr>
                <a:noFill/>
                <a:tableStyleId>{C96665B9-0961-4140-98EB-79F40E382C9F}</a:tableStyleId>
              </a:tblPr>
              <a:tblGrid>
                <a:gridCol w="5836650"/>
              </a:tblGrid>
              <a:tr h="378450">
                <a:tc>
                  <a:txBody>
                    <a:bodyPr/>
                    <a:lstStyle/>
                    <a:p>
                      <a:pPr indent="0" lvl="0" marL="0" rtl="0" algn="ctr">
                        <a:spcBef>
                          <a:spcPts val="0"/>
                        </a:spcBef>
                        <a:spcAft>
                          <a:spcPts val="0"/>
                        </a:spcAft>
                        <a:buNone/>
                      </a:pPr>
                      <a:r>
                        <a:rPr b="1" lang="en" sz="1300">
                          <a:latin typeface="Inter"/>
                          <a:ea typeface="Inter"/>
                          <a:cs typeface="Inter"/>
                          <a:sym typeface="Inter"/>
                        </a:rPr>
                        <a:t>Boxer Rebellion</a:t>
                      </a:r>
                      <a:endParaRPr b="1" sz="1300">
                        <a:latin typeface="Inter"/>
                        <a:ea typeface="Inter"/>
                        <a:cs typeface="Inter"/>
                        <a:sym typeface="Inter"/>
                      </a:endParaRPr>
                    </a:p>
                  </a:txBody>
                  <a:tcPr marT="91425" marB="91425" marR="91425" marL="91425">
                    <a:solidFill>
                      <a:srgbClr val="CCCCCC"/>
                    </a:solidFill>
                  </a:tcPr>
                </a:tc>
              </a:tr>
              <a:tr h="1301225">
                <a:tc>
                  <a:txBody>
                    <a:bodyPr/>
                    <a:lstStyle/>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91425" marB="91425" marR="91425" marL="91425"/>
                </a:tc>
              </a:tr>
              <a:tr h="286150">
                <a:tc>
                  <a:txBody>
                    <a:bodyPr/>
                    <a:lstStyle/>
                    <a:p>
                      <a:pPr indent="0" lvl="0" marL="0" rtl="0" algn="ctr">
                        <a:spcBef>
                          <a:spcPts val="0"/>
                        </a:spcBef>
                        <a:spcAft>
                          <a:spcPts val="0"/>
                        </a:spcAft>
                        <a:buNone/>
                      </a:pPr>
                      <a:r>
                        <a:rPr b="1" lang="en" sz="1300">
                          <a:latin typeface="Inter"/>
                          <a:ea typeface="Inter"/>
                          <a:cs typeface="Inter"/>
                          <a:sym typeface="Inter"/>
                        </a:rPr>
                        <a:t>Sepoy Revolt</a:t>
                      </a:r>
                      <a:endParaRPr b="1" sz="1300">
                        <a:latin typeface="Inter"/>
                        <a:ea typeface="Inter"/>
                        <a:cs typeface="Inter"/>
                        <a:sym typeface="Inter"/>
                      </a:endParaRPr>
                    </a:p>
                  </a:txBody>
                  <a:tcPr marT="91425" marB="91425" marR="91425" marL="91425">
                    <a:solidFill>
                      <a:srgbClr val="CCCCCC"/>
                    </a:solidFill>
                  </a:tcPr>
                </a:tc>
              </a:tr>
              <a:tr h="1301225">
                <a:tc>
                  <a:txBody>
                    <a:bodyPr/>
                    <a:lstStyle/>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91425" marB="91425" marR="91425" marL="91425"/>
                </a:tc>
              </a:tr>
              <a:tr h="347675">
                <a:tc>
                  <a:txBody>
                    <a:bodyPr/>
                    <a:lstStyle/>
                    <a:p>
                      <a:pPr indent="0" lvl="0" marL="0" rtl="0" algn="ctr">
                        <a:spcBef>
                          <a:spcPts val="0"/>
                        </a:spcBef>
                        <a:spcAft>
                          <a:spcPts val="0"/>
                        </a:spcAft>
                        <a:buNone/>
                      </a:pPr>
                      <a:r>
                        <a:rPr b="1" lang="en" sz="1300">
                          <a:latin typeface="Inter"/>
                          <a:ea typeface="Inter"/>
                          <a:cs typeface="Inter"/>
                          <a:sym typeface="Inter"/>
                        </a:rPr>
                        <a:t>Battle of Adwa</a:t>
                      </a:r>
                      <a:endParaRPr b="1" sz="1300">
                        <a:latin typeface="Inter"/>
                        <a:ea typeface="Inter"/>
                        <a:cs typeface="Inter"/>
                        <a:sym typeface="Inter"/>
                      </a:endParaRPr>
                    </a:p>
                  </a:txBody>
                  <a:tcPr marT="91425" marB="91425" marR="91425" marL="91425">
                    <a:solidFill>
                      <a:srgbClr val="CCCCCC"/>
                    </a:solidFill>
                  </a:tcPr>
                </a:tc>
              </a:tr>
              <a:tr h="1301225">
                <a:tc>
                  <a:txBody>
                    <a:bodyPr/>
                    <a:lstStyle/>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5" name="Shape 135"/>
        <p:cNvGrpSpPr/>
        <p:nvPr/>
      </p:nvGrpSpPr>
      <p:grpSpPr>
        <a:xfrm>
          <a:off x="0" y="0"/>
          <a:ext cx="0" cy="0"/>
          <a:chOff x="0" y="0"/>
          <a:chExt cx="0" cy="0"/>
        </a:xfrm>
      </p:grpSpPr>
      <p:sp>
        <p:nvSpPr>
          <p:cNvPr id="136" name="Google Shape;136;p28"/>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Causation</a:t>
            </a:r>
            <a:endParaRPr sz="2500">
              <a:solidFill>
                <a:schemeClr val="dk1"/>
              </a:solidFill>
              <a:latin typeface="Plus Jakarta Sans"/>
              <a:ea typeface="Plus Jakarta Sans"/>
              <a:cs typeface="Plus Jakarta Sans"/>
              <a:sym typeface="Plus Jakarta Sans"/>
            </a:endParaRPr>
          </a:p>
        </p:txBody>
      </p:sp>
      <p:sp>
        <p:nvSpPr>
          <p:cNvPr id="137" name="Google Shape;137;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38" name="Google Shape;138;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9" name="Google Shape;139;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0" name="Google Shape;140;p28"/>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41" name="Google Shape;141;p28"/>
          <p:cNvSpPr txBox="1"/>
          <p:nvPr/>
        </p:nvSpPr>
        <p:spPr>
          <a:xfrm>
            <a:off x="453699" y="1921075"/>
            <a:ext cx="1933500" cy="7161300"/>
          </a:xfrm>
          <a:prstGeom prst="rect">
            <a:avLst/>
          </a:prstGeom>
          <a:noFill/>
          <a:ln cap="flat" cmpd="sng" w="9525">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lang="en" sz="1500">
                <a:latin typeface="Inter"/>
                <a:ea typeface="Inter"/>
                <a:cs typeface="Inter"/>
                <a:sym typeface="Inter"/>
              </a:rPr>
              <a:t>Rationale: </a:t>
            </a:r>
            <a:endParaRPr sz="1500">
              <a:latin typeface="Inter"/>
              <a:ea typeface="Inter"/>
              <a:cs typeface="Inter"/>
              <a:sym typeface="Inter"/>
            </a:endParaRPr>
          </a:p>
          <a:p>
            <a:pPr indent="0" lvl="0" marL="0" rtl="0" algn="ctr">
              <a:spcBef>
                <a:spcPts val="0"/>
              </a:spcBef>
              <a:spcAft>
                <a:spcPts val="0"/>
              </a:spcAft>
              <a:buNone/>
            </a:pPr>
            <a:r>
              <a:t/>
            </a:r>
            <a:endParaRPr sz="1800">
              <a:latin typeface="Inter"/>
              <a:ea typeface="Inter"/>
              <a:cs typeface="Inter"/>
              <a:sym typeface="Inter"/>
            </a:endParaRPr>
          </a:p>
        </p:txBody>
      </p:sp>
      <p:sp>
        <p:nvSpPr>
          <p:cNvPr id="142" name="Google Shape;142;p28"/>
          <p:cNvSpPr txBox="1"/>
          <p:nvPr/>
        </p:nvSpPr>
        <p:spPr>
          <a:xfrm>
            <a:off x="5580580" y="3226520"/>
            <a:ext cx="1746300" cy="4550400"/>
          </a:xfrm>
          <a:prstGeom prst="rect">
            <a:avLst/>
          </a:prstGeom>
          <a:noFill/>
          <a:ln cap="flat" cmpd="sng" w="19050">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Inter"/>
                <a:ea typeface="Inter"/>
                <a:cs typeface="Inter"/>
                <a:sym typeface="Inter"/>
              </a:rPr>
              <a:t>Historical Event</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rPr b="1" lang="en" sz="1600">
                <a:solidFill>
                  <a:schemeClr val="dk1"/>
                </a:solidFill>
                <a:latin typeface="Inter"/>
                <a:ea typeface="Inter"/>
                <a:cs typeface="Inter"/>
                <a:sym typeface="Inter"/>
              </a:rPr>
              <a:t>Rebellions Against Imperialism</a:t>
            </a:r>
            <a:r>
              <a:rPr b="1" lang="en" sz="1500">
                <a:latin typeface="Inter"/>
                <a:ea typeface="Inter"/>
                <a:cs typeface="Inter"/>
                <a:sym typeface="Inter"/>
              </a:rPr>
              <a:t> </a:t>
            </a:r>
            <a:endParaRPr b="1" sz="15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l">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p:txBody>
      </p:sp>
      <p:sp>
        <p:nvSpPr>
          <p:cNvPr id="143" name="Google Shape;143;p28"/>
          <p:cNvSpPr txBox="1"/>
          <p:nvPr/>
        </p:nvSpPr>
        <p:spPr>
          <a:xfrm>
            <a:off x="2611075" y="5646300"/>
            <a:ext cx="2285400" cy="3436200"/>
          </a:xfrm>
          <a:prstGeom prst="rect">
            <a:avLst/>
          </a:prstGeom>
          <a:noFill/>
          <a:ln cap="flat" cmpd="sng" w="9525">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p:txBody>
      </p:sp>
      <p:sp>
        <p:nvSpPr>
          <p:cNvPr id="144" name="Google Shape;144;p28"/>
          <p:cNvSpPr txBox="1"/>
          <p:nvPr/>
        </p:nvSpPr>
        <p:spPr>
          <a:xfrm>
            <a:off x="622750" y="2062825"/>
            <a:ext cx="1595400" cy="1666200"/>
          </a:xfrm>
          <a:prstGeom prst="rect">
            <a:avLst/>
          </a:prstGeom>
          <a:noFill/>
          <a:ln cap="flat" cmpd="sng" w="28575">
            <a:solidFill>
              <a:srgbClr val="38E0A4"/>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Inter"/>
                <a:ea typeface="Inter"/>
                <a:cs typeface="Inter"/>
                <a:sym typeface="Inter"/>
              </a:rPr>
              <a:t>Primary Cause:</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p:txBody>
      </p:sp>
      <p:sp>
        <p:nvSpPr>
          <p:cNvPr id="145" name="Google Shape;145;p28"/>
          <p:cNvSpPr txBox="1"/>
          <p:nvPr/>
        </p:nvSpPr>
        <p:spPr>
          <a:xfrm>
            <a:off x="2875430" y="1192767"/>
            <a:ext cx="1867500" cy="6360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Plus Jakarta Sans"/>
                <a:ea typeface="Plus Jakarta Sans"/>
                <a:cs typeface="Plus Jakarta Sans"/>
                <a:sym typeface="Plus Jakarta Sans"/>
              </a:rPr>
              <a:t>Secondary Causes:</a:t>
            </a:r>
            <a:endParaRPr b="1" sz="1500">
              <a:latin typeface="Plus Jakarta Sans"/>
              <a:ea typeface="Plus Jakarta Sans"/>
              <a:cs typeface="Plus Jakarta Sans"/>
              <a:sym typeface="Plus Jakarta Sans"/>
            </a:endParaRPr>
          </a:p>
        </p:txBody>
      </p:sp>
      <p:cxnSp>
        <p:nvCxnSpPr>
          <p:cNvPr id="146" name="Google Shape;146;p28"/>
          <p:cNvCxnSpPr/>
          <p:nvPr/>
        </p:nvCxnSpPr>
        <p:spPr>
          <a:xfrm flipH="1" rot="10800000">
            <a:off x="2611075" y="5353350"/>
            <a:ext cx="2596200" cy="25200"/>
          </a:xfrm>
          <a:prstGeom prst="straightConnector1">
            <a:avLst/>
          </a:prstGeom>
          <a:noFill/>
          <a:ln cap="flat" cmpd="sng" w="19050">
            <a:solidFill>
              <a:srgbClr val="000000"/>
            </a:solidFill>
            <a:prstDash val="solid"/>
            <a:round/>
            <a:headEnd len="med" w="med" type="none"/>
            <a:tailEnd len="med" w="med" type="triangle"/>
          </a:ln>
        </p:spPr>
      </p:cxnSp>
      <p:cxnSp>
        <p:nvCxnSpPr>
          <p:cNvPr id="147" name="Google Shape;147;p28"/>
          <p:cNvCxnSpPr>
            <a:stCxn id="148" idx="3"/>
          </p:cNvCxnSpPr>
          <p:nvPr/>
        </p:nvCxnSpPr>
        <p:spPr>
          <a:xfrm>
            <a:off x="4896475" y="3500800"/>
            <a:ext cx="828900" cy="929400"/>
          </a:xfrm>
          <a:prstGeom prst="straightConnector1">
            <a:avLst/>
          </a:prstGeom>
          <a:noFill/>
          <a:ln cap="flat" cmpd="sng" w="9525">
            <a:solidFill>
              <a:srgbClr val="595959"/>
            </a:solidFill>
            <a:prstDash val="solid"/>
            <a:round/>
            <a:headEnd len="med" w="med" type="none"/>
            <a:tailEnd len="med" w="med" type="triangle"/>
          </a:ln>
        </p:spPr>
      </p:cxnSp>
      <p:cxnSp>
        <p:nvCxnSpPr>
          <p:cNvPr id="149" name="Google Shape;149;p28"/>
          <p:cNvCxnSpPr>
            <a:stCxn id="143" idx="3"/>
          </p:cNvCxnSpPr>
          <p:nvPr/>
        </p:nvCxnSpPr>
        <p:spPr>
          <a:xfrm flipH="1" rot="10800000">
            <a:off x="4896475" y="6438600"/>
            <a:ext cx="795900" cy="925800"/>
          </a:xfrm>
          <a:prstGeom prst="straightConnector1">
            <a:avLst/>
          </a:prstGeom>
          <a:noFill/>
          <a:ln cap="flat" cmpd="sng" w="9525">
            <a:solidFill>
              <a:srgbClr val="595959"/>
            </a:solidFill>
            <a:prstDash val="solid"/>
            <a:round/>
            <a:headEnd len="med" w="med" type="none"/>
            <a:tailEnd len="med" w="med" type="triangle"/>
          </a:ln>
        </p:spPr>
      </p:cxnSp>
      <p:sp>
        <p:nvSpPr>
          <p:cNvPr id="150" name="Google Shape;150;p28"/>
          <p:cNvSpPr txBox="1"/>
          <p:nvPr/>
        </p:nvSpPr>
        <p:spPr>
          <a:xfrm>
            <a:off x="4983200" y="992625"/>
            <a:ext cx="2335500" cy="2031600"/>
          </a:xfrm>
          <a:prstGeom prst="rect">
            <a:avLst/>
          </a:prstGeom>
          <a:noFill/>
          <a:ln>
            <a:noFill/>
          </a:ln>
        </p:spPr>
        <p:txBody>
          <a:bodyPr anchorCtr="0" anchor="ctr" bIns="119600" lIns="119600" spcFirstLastPara="1" rIns="119600" wrap="square" tIns="119600">
            <a:noAutofit/>
          </a:bodyPr>
          <a:lstStyle/>
          <a:p>
            <a:pPr indent="0" lvl="0" marL="0" rtl="0" algn="l">
              <a:spcBef>
                <a:spcPts val="0"/>
              </a:spcBef>
              <a:spcAft>
                <a:spcPts val="0"/>
              </a:spcAft>
              <a:buNone/>
            </a:pPr>
            <a:r>
              <a:rPr b="1" i="1" lang="en" sz="1200">
                <a:latin typeface="Plus Jakarta Sans"/>
                <a:ea typeface="Plus Jakarta Sans"/>
                <a:cs typeface="Plus Jakarta Sans"/>
                <a:sym typeface="Plus Jakarta Sans"/>
              </a:rPr>
              <a:t>Directions</a:t>
            </a:r>
            <a:r>
              <a:rPr b="1" lang="en" sz="1200">
                <a:latin typeface="Plus Jakarta Sans"/>
                <a:ea typeface="Plus Jakarta Sans"/>
                <a:cs typeface="Plus Jakarta Sans"/>
                <a:sym typeface="Plus Jakarta Sans"/>
              </a:rPr>
              <a:t>:</a:t>
            </a:r>
            <a:r>
              <a:rPr i="1" lang="en" sz="1200">
                <a:latin typeface="Plus Jakarta Sans"/>
                <a:ea typeface="Plus Jakarta Sans"/>
                <a:cs typeface="Plus Jakarta Sans"/>
                <a:sym typeface="Plus Jakarta Sans"/>
              </a:rPr>
              <a:t> Determine three causes for rebellions against imperialism and mark what type of cause it is (economic, political, or cultural). Label each cause of rebellions against imperialism. Be sure to explain why you believe the primary cause is the most important.</a:t>
            </a:r>
            <a:endParaRPr i="1" sz="1200">
              <a:latin typeface="Plus Jakarta Sans"/>
              <a:ea typeface="Plus Jakarta Sans"/>
              <a:cs typeface="Plus Jakarta Sans"/>
              <a:sym typeface="Plus Jakarta Sans"/>
            </a:endParaRPr>
          </a:p>
        </p:txBody>
      </p:sp>
      <p:sp>
        <p:nvSpPr>
          <p:cNvPr id="148" name="Google Shape;148;p28"/>
          <p:cNvSpPr txBox="1"/>
          <p:nvPr/>
        </p:nvSpPr>
        <p:spPr>
          <a:xfrm>
            <a:off x="2611075" y="1924150"/>
            <a:ext cx="2285400" cy="3153300"/>
          </a:xfrm>
          <a:prstGeom prst="rect">
            <a:avLst/>
          </a:prstGeom>
          <a:noFill/>
          <a:ln cap="flat" cmpd="sng" w="9525">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p>
        </p:txBody>
      </p:sp>
      <p:pic>
        <p:nvPicPr>
          <p:cNvPr id="151" name="Google Shape;151;p28"/>
          <p:cNvPicPr preferRelativeResize="0"/>
          <p:nvPr/>
        </p:nvPicPr>
        <p:blipFill>
          <a:blip r:embed="rId5">
            <a:alphaModFix/>
          </a:blip>
          <a:stretch>
            <a:fillRect/>
          </a:stretch>
        </p:blipFill>
        <p:spPr>
          <a:xfrm>
            <a:off x="453701" y="992626"/>
            <a:ext cx="822875" cy="822875"/>
          </a:xfrm>
          <a:prstGeom prst="rect">
            <a:avLst/>
          </a:prstGeom>
          <a:noFill/>
          <a:ln>
            <a:noFill/>
          </a:ln>
        </p:spPr>
      </p:pic>
      <p:sp>
        <p:nvSpPr>
          <p:cNvPr id="152" name="Google Shape;152;p28"/>
          <p:cNvSpPr txBox="1"/>
          <p:nvPr/>
        </p:nvSpPr>
        <p:spPr>
          <a:xfrm>
            <a:off x="640600" y="7878800"/>
            <a:ext cx="1559700" cy="10485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ctr">
              <a:lnSpc>
                <a:spcPct val="150000"/>
              </a:lnSpc>
              <a:spcBef>
                <a:spcPts val="0"/>
              </a:spcBef>
              <a:spcAft>
                <a:spcPts val="0"/>
              </a:spcAft>
              <a:buNone/>
            </a:pPr>
            <a:r>
              <a:rPr lang="en" sz="1000">
                <a:solidFill>
                  <a:schemeClr val="dk1"/>
                </a:solidFill>
                <a:latin typeface="Inter"/>
                <a:ea typeface="Inter"/>
                <a:cs typeface="Inter"/>
                <a:sym typeface="Inter"/>
              </a:rPr>
              <a:t>Circle Type of Cause:</a:t>
            </a:r>
            <a:endParaRPr sz="1000">
              <a:solidFill>
                <a:schemeClr val="dk1"/>
              </a:solidFill>
              <a:latin typeface="Inter"/>
              <a:ea typeface="Inter"/>
              <a:cs typeface="Inter"/>
              <a:sym typeface="Inter"/>
            </a:endParaRPr>
          </a:p>
          <a:p>
            <a:pPr indent="0" lvl="0" marL="0" rtl="0" algn="ctr">
              <a:lnSpc>
                <a:spcPct val="150000"/>
              </a:lnSpc>
              <a:spcBef>
                <a:spcPts val="0"/>
              </a:spcBef>
              <a:spcAft>
                <a:spcPts val="0"/>
              </a:spcAft>
              <a:buNone/>
            </a:pPr>
            <a:r>
              <a:rPr lang="en" sz="1000">
                <a:solidFill>
                  <a:schemeClr val="dk1"/>
                </a:solidFill>
                <a:latin typeface="Inter"/>
                <a:ea typeface="Inter"/>
                <a:cs typeface="Inter"/>
                <a:sym typeface="Inter"/>
              </a:rPr>
              <a:t>Economic</a:t>
            </a:r>
            <a:endParaRPr sz="1000">
              <a:solidFill>
                <a:schemeClr val="dk1"/>
              </a:solidFill>
              <a:latin typeface="Inter"/>
              <a:ea typeface="Inter"/>
              <a:cs typeface="Inter"/>
              <a:sym typeface="Inter"/>
            </a:endParaRPr>
          </a:p>
          <a:p>
            <a:pPr indent="0" lvl="0" marL="0" rtl="0" algn="ctr">
              <a:lnSpc>
                <a:spcPct val="150000"/>
              </a:lnSpc>
              <a:spcBef>
                <a:spcPts val="0"/>
              </a:spcBef>
              <a:spcAft>
                <a:spcPts val="0"/>
              </a:spcAft>
              <a:buNone/>
            </a:pPr>
            <a:r>
              <a:rPr lang="en" sz="1000">
                <a:solidFill>
                  <a:schemeClr val="dk1"/>
                </a:solidFill>
                <a:latin typeface="Inter"/>
                <a:ea typeface="Inter"/>
                <a:cs typeface="Inter"/>
                <a:sym typeface="Inter"/>
              </a:rPr>
              <a:t>Political</a:t>
            </a:r>
            <a:endParaRPr sz="1000">
              <a:solidFill>
                <a:schemeClr val="dk1"/>
              </a:solidFill>
              <a:latin typeface="Inter"/>
              <a:ea typeface="Inter"/>
              <a:cs typeface="Inter"/>
              <a:sym typeface="Inter"/>
            </a:endParaRPr>
          </a:p>
          <a:p>
            <a:pPr indent="0" lvl="0" marL="0" rtl="0" algn="ctr">
              <a:lnSpc>
                <a:spcPct val="150000"/>
              </a:lnSpc>
              <a:spcBef>
                <a:spcPts val="0"/>
              </a:spcBef>
              <a:spcAft>
                <a:spcPts val="0"/>
              </a:spcAft>
              <a:buNone/>
            </a:pPr>
            <a:r>
              <a:rPr lang="en" sz="1000">
                <a:solidFill>
                  <a:schemeClr val="dk1"/>
                </a:solidFill>
                <a:latin typeface="Inter"/>
                <a:ea typeface="Inter"/>
                <a:cs typeface="Inter"/>
                <a:sym typeface="Inter"/>
              </a:rPr>
              <a:t>Cultural</a:t>
            </a:r>
            <a:endParaRPr sz="1000">
              <a:solidFill>
                <a:schemeClr val="dk1"/>
              </a:solidFill>
              <a:latin typeface="Inter"/>
              <a:ea typeface="Inter"/>
              <a:cs typeface="Inter"/>
              <a:sym typeface="Inter"/>
            </a:endParaRPr>
          </a:p>
        </p:txBody>
      </p:sp>
      <p:sp>
        <p:nvSpPr>
          <p:cNvPr id="153" name="Google Shape;153;p28"/>
          <p:cNvSpPr txBox="1"/>
          <p:nvPr/>
        </p:nvSpPr>
        <p:spPr>
          <a:xfrm>
            <a:off x="2925800" y="7937700"/>
            <a:ext cx="1559700" cy="10485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ctr">
              <a:lnSpc>
                <a:spcPct val="150000"/>
              </a:lnSpc>
              <a:spcBef>
                <a:spcPts val="0"/>
              </a:spcBef>
              <a:spcAft>
                <a:spcPts val="0"/>
              </a:spcAft>
              <a:buNone/>
            </a:pPr>
            <a:r>
              <a:rPr lang="en" sz="1000">
                <a:solidFill>
                  <a:schemeClr val="dk1"/>
                </a:solidFill>
                <a:latin typeface="Inter"/>
                <a:ea typeface="Inter"/>
                <a:cs typeface="Inter"/>
                <a:sym typeface="Inter"/>
              </a:rPr>
              <a:t>Circle Type of Cause:</a:t>
            </a:r>
            <a:endParaRPr sz="1000">
              <a:solidFill>
                <a:schemeClr val="dk1"/>
              </a:solidFill>
              <a:latin typeface="Inter"/>
              <a:ea typeface="Inter"/>
              <a:cs typeface="Inter"/>
              <a:sym typeface="Inter"/>
            </a:endParaRPr>
          </a:p>
          <a:p>
            <a:pPr indent="0" lvl="0" marL="0" rtl="0" algn="ctr">
              <a:lnSpc>
                <a:spcPct val="150000"/>
              </a:lnSpc>
              <a:spcBef>
                <a:spcPts val="0"/>
              </a:spcBef>
              <a:spcAft>
                <a:spcPts val="0"/>
              </a:spcAft>
              <a:buNone/>
            </a:pPr>
            <a:r>
              <a:rPr lang="en" sz="1000">
                <a:solidFill>
                  <a:schemeClr val="dk1"/>
                </a:solidFill>
                <a:latin typeface="Inter"/>
                <a:ea typeface="Inter"/>
                <a:cs typeface="Inter"/>
                <a:sym typeface="Inter"/>
              </a:rPr>
              <a:t>Economic</a:t>
            </a:r>
            <a:endParaRPr sz="1000">
              <a:solidFill>
                <a:schemeClr val="dk1"/>
              </a:solidFill>
              <a:latin typeface="Inter"/>
              <a:ea typeface="Inter"/>
              <a:cs typeface="Inter"/>
              <a:sym typeface="Inter"/>
            </a:endParaRPr>
          </a:p>
          <a:p>
            <a:pPr indent="0" lvl="0" marL="0" rtl="0" algn="ctr">
              <a:lnSpc>
                <a:spcPct val="150000"/>
              </a:lnSpc>
              <a:spcBef>
                <a:spcPts val="0"/>
              </a:spcBef>
              <a:spcAft>
                <a:spcPts val="0"/>
              </a:spcAft>
              <a:buNone/>
            </a:pPr>
            <a:r>
              <a:rPr lang="en" sz="1000">
                <a:solidFill>
                  <a:schemeClr val="dk1"/>
                </a:solidFill>
                <a:latin typeface="Inter"/>
                <a:ea typeface="Inter"/>
                <a:cs typeface="Inter"/>
                <a:sym typeface="Inter"/>
              </a:rPr>
              <a:t>Political</a:t>
            </a:r>
            <a:endParaRPr sz="1000">
              <a:solidFill>
                <a:schemeClr val="dk1"/>
              </a:solidFill>
              <a:latin typeface="Inter"/>
              <a:ea typeface="Inter"/>
              <a:cs typeface="Inter"/>
              <a:sym typeface="Inter"/>
            </a:endParaRPr>
          </a:p>
          <a:p>
            <a:pPr indent="0" lvl="0" marL="0" rtl="0" algn="ctr">
              <a:lnSpc>
                <a:spcPct val="150000"/>
              </a:lnSpc>
              <a:spcBef>
                <a:spcPts val="0"/>
              </a:spcBef>
              <a:spcAft>
                <a:spcPts val="0"/>
              </a:spcAft>
              <a:buNone/>
            </a:pPr>
            <a:r>
              <a:rPr lang="en" sz="1000">
                <a:solidFill>
                  <a:schemeClr val="dk1"/>
                </a:solidFill>
                <a:latin typeface="Inter"/>
                <a:ea typeface="Inter"/>
                <a:cs typeface="Inter"/>
                <a:sym typeface="Inter"/>
              </a:rPr>
              <a:t>Cultural</a:t>
            </a:r>
            <a:endParaRPr sz="1000">
              <a:solidFill>
                <a:schemeClr val="dk1"/>
              </a:solidFill>
              <a:latin typeface="Inter"/>
              <a:ea typeface="Inter"/>
              <a:cs typeface="Inter"/>
              <a:sym typeface="Inter"/>
            </a:endParaRPr>
          </a:p>
        </p:txBody>
      </p:sp>
      <p:sp>
        <p:nvSpPr>
          <p:cNvPr id="154" name="Google Shape;154;p28"/>
          <p:cNvSpPr txBox="1"/>
          <p:nvPr/>
        </p:nvSpPr>
        <p:spPr>
          <a:xfrm>
            <a:off x="2925925" y="3904500"/>
            <a:ext cx="1559700" cy="10485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ctr">
              <a:lnSpc>
                <a:spcPct val="150000"/>
              </a:lnSpc>
              <a:spcBef>
                <a:spcPts val="0"/>
              </a:spcBef>
              <a:spcAft>
                <a:spcPts val="0"/>
              </a:spcAft>
              <a:buNone/>
            </a:pPr>
            <a:r>
              <a:rPr lang="en" sz="1000">
                <a:solidFill>
                  <a:schemeClr val="dk1"/>
                </a:solidFill>
                <a:latin typeface="Inter"/>
                <a:ea typeface="Inter"/>
                <a:cs typeface="Inter"/>
                <a:sym typeface="Inter"/>
              </a:rPr>
              <a:t>Circle Type of Cause:</a:t>
            </a:r>
            <a:endParaRPr sz="1000">
              <a:solidFill>
                <a:schemeClr val="dk1"/>
              </a:solidFill>
              <a:latin typeface="Inter"/>
              <a:ea typeface="Inter"/>
              <a:cs typeface="Inter"/>
              <a:sym typeface="Inter"/>
            </a:endParaRPr>
          </a:p>
          <a:p>
            <a:pPr indent="0" lvl="0" marL="0" rtl="0" algn="ctr">
              <a:lnSpc>
                <a:spcPct val="150000"/>
              </a:lnSpc>
              <a:spcBef>
                <a:spcPts val="0"/>
              </a:spcBef>
              <a:spcAft>
                <a:spcPts val="0"/>
              </a:spcAft>
              <a:buNone/>
            </a:pPr>
            <a:r>
              <a:rPr lang="en" sz="1000">
                <a:solidFill>
                  <a:schemeClr val="dk1"/>
                </a:solidFill>
                <a:latin typeface="Inter"/>
                <a:ea typeface="Inter"/>
                <a:cs typeface="Inter"/>
                <a:sym typeface="Inter"/>
              </a:rPr>
              <a:t>Economic</a:t>
            </a:r>
            <a:endParaRPr sz="1000">
              <a:solidFill>
                <a:schemeClr val="dk1"/>
              </a:solidFill>
              <a:latin typeface="Inter"/>
              <a:ea typeface="Inter"/>
              <a:cs typeface="Inter"/>
              <a:sym typeface="Inter"/>
            </a:endParaRPr>
          </a:p>
          <a:p>
            <a:pPr indent="0" lvl="0" marL="0" rtl="0" algn="ctr">
              <a:lnSpc>
                <a:spcPct val="150000"/>
              </a:lnSpc>
              <a:spcBef>
                <a:spcPts val="0"/>
              </a:spcBef>
              <a:spcAft>
                <a:spcPts val="0"/>
              </a:spcAft>
              <a:buNone/>
            </a:pPr>
            <a:r>
              <a:rPr lang="en" sz="1000">
                <a:solidFill>
                  <a:schemeClr val="dk1"/>
                </a:solidFill>
                <a:latin typeface="Inter"/>
                <a:ea typeface="Inter"/>
                <a:cs typeface="Inter"/>
                <a:sym typeface="Inter"/>
              </a:rPr>
              <a:t>Political</a:t>
            </a:r>
            <a:endParaRPr sz="1000">
              <a:solidFill>
                <a:schemeClr val="dk1"/>
              </a:solidFill>
              <a:latin typeface="Inter"/>
              <a:ea typeface="Inter"/>
              <a:cs typeface="Inter"/>
              <a:sym typeface="Inter"/>
            </a:endParaRPr>
          </a:p>
          <a:p>
            <a:pPr indent="0" lvl="0" marL="0" rtl="0" algn="ctr">
              <a:lnSpc>
                <a:spcPct val="150000"/>
              </a:lnSpc>
              <a:spcBef>
                <a:spcPts val="0"/>
              </a:spcBef>
              <a:spcAft>
                <a:spcPts val="0"/>
              </a:spcAft>
              <a:buNone/>
            </a:pPr>
            <a:r>
              <a:rPr lang="en" sz="1000">
                <a:solidFill>
                  <a:schemeClr val="dk1"/>
                </a:solidFill>
                <a:latin typeface="Inter"/>
                <a:ea typeface="Inter"/>
                <a:cs typeface="Inter"/>
                <a:sym typeface="Inter"/>
              </a:rPr>
              <a:t>Cultural</a:t>
            </a:r>
            <a:endParaRPr sz="10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